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64" r:id="rId3"/>
    <p:sldId id="259" r:id="rId4"/>
    <p:sldId id="283" r:id="rId5"/>
    <p:sldId id="271" r:id="rId6"/>
    <p:sldId id="285" r:id="rId7"/>
    <p:sldId id="274" r:id="rId8"/>
    <p:sldId id="275" r:id="rId9"/>
    <p:sldId id="286" r:id="rId10"/>
    <p:sldId id="287" r:id="rId11"/>
    <p:sldId id="288" r:id="rId12"/>
    <p:sldId id="289" r:id="rId13"/>
    <p:sldId id="279" r:id="rId14"/>
    <p:sldId id="281" r:id="rId15"/>
    <p:sldId id="290" r:id="rId16"/>
    <p:sldId id="260" r:id="rId17"/>
    <p:sldId id="261" r:id="rId18"/>
    <p:sldId id="262" r:id="rId19"/>
    <p:sldId id="263" r:id="rId20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167" autoAdjust="0"/>
  </p:normalViewPr>
  <p:slideViewPr>
    <p:cSldViewPr>
      <p:cViewPr varScale="1">
        <p:scale>
          <a:sx n="95" d="100"/>
          <a:sy n="95" d="100"/>
        </p:scale>
        <p:origin x="-13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3E8000D-D635-4DC3-A8CF-93217CD702B2}" type="datetimeFigureOut">
              <a:rPr lang="en-US" smtClean="0"/>
              <a:pPr/>
              <a:t>9/20/2011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A657FAEC-A5AB-41CD-9C6E-A4031713A38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We’ll look into 3 of these measures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7FAEC-A5AB-41CD-9C6E-A4031713A38D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1">
              <a:buFont typeface="Arial" pitchFamily="34" charset="0"/>
              <a:buChar char="–"/>
              <a:defRPr/>
            </a:pPr>
            <a:r>
              <a:rPr lang="en-US" dirty="0" smtClean="0"/>
              <a:t>Ordering from lowest to highest: Mode, Median, Mean</a:t>
            </a:r>
          </a:p>
          <a:p>
            <a:pPr lvl="2">
              <a:buFont typeface="Arial" pitchFamily="34" charset="0"/>
              <a:buChar char="•"/>
              <a:defRPr/>
            </a:pPr>
            <a:r>
              <a:rPr lang="en-US" dirty="0" smtClean="0"/>
              <a:t>Mean has been pulled to the right by the outlier, or is more positive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7FAEC-A5AB-41CD-9C6E-A4031713A38D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1">
              <a:buFont typeface="Arial" pitchFamily="34" charset="0"/>
              <a:buChar char="–"/>
              <a:defRPr/>
            </a:pPr>
            <a:r>
              <a:rPr lang="en-US" dirty="0" smtClean="0"/>
              <a:t>Ordering from lowest to highest: Mean, Median, Mode</a:t>
            </a:r>
          </a:p>
          <a:p>
            <a:pPr lvl="2">
              <a:buFont typeface="Arial" pitchFamily="34" charset="0"/>
              <a:buChar char="•"/>
              <a:defRPr/>
            </a:pPr>
            <a:r>
              <a:rPr lang="en-US" dirty="0" smtClean="0"/>
              <a:t>Mean has been pulled to the left by the outlier, or is more negative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7FAEC-A5AB-41CD-9C6E-A4031713A38D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Just like</a:t>
            </a:r>
            <a:r>
              <a:rPr lang="en-US" baseline="0" dirty="0" smtClean="0"/>
              <a:t> the median is the middle of the road, the median of a set of values is the middle value.</a:t>
            </a:r>
          </a:p>
          <a:p>
            <a:endParaRPr lang="en-US" baseline="0" dirty="0" smtClean="0"/>
          </a:p>
          <a:p>
            <a:pPr>
              <a:buFont typeface="Arial" pitchFamily="34" charset="0"/>
              <a:buChar char="•"/>
              <a:defRPr/>
            </a:pPr>
            <a:r>
              <a:rPr lang="en-US" dirty="0" smtClean="0"/>
              <a:t>The median, MD, is defined as the middle of our data set - the point at which half of all responses fall at or below and half of all responses fall at or above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dirty="0" smtClean="0"/>
              <a:t>To calculate the median, we first need to order our data set, from lowest to highest values rank</a:t>
            </a:r>
            <a:r>
              <a:rPr lang="en-US" baseline="0" dirty="0" smtClean="0"/>
              <a:t> order</a:t>
            </a:r>
            <a:endParaRPr lang="en-US" dirty="0" smtClean="0"/>
          </a:p>
          <a:p>
            <a:pPr>
              <a:buFont typeface="Arial" pitchFamily="34" charset="0"/>
              <a:buChar char="•"/>
              <a:defRPr/>
            </a:pPr>
            <a:r>
              <a:rPr lang="en-US" dirty="0" smtClean="0"/>
              <a:t>We can then find the middle value</a:t>
            </a:r>
          </a:p>
          <a:p>
            <a:pPr lvl="1">
              <a:buFont typeface="Arial" pitchFamily="34" charset="0"/>
              <a:buChar char="–"/>
              <a:defRPr/>
            </a:pPr>
            <a:r>
              <a:rPr lang="en-US" dirty="0" smtClean="0"/>
              <a:t>If we have an odd number of observations, this will be one of our data points</a:t>
            </a:r>
          </a:p>
          <a:p>
            <a:pPr lvl="1">
              <a:buFont typeface="Arial" pitchFamily="34" charset="0"/>
              <a:buChar char="–"/>
              <a:defRPr/>
            </a:pPr>
            <a:r>
              <a:rPr lang="en-US" dirty="0" smtClean="0"/>
              <a:t>If we have an even number of observations, this will be an average of the two middle data points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7FAEC-A5AB-41CD-9C6E-A4031713A38D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Rank</a:t>
            </a:r>
            <a:r>
              <a:rPr lang="en-US" baseline="0" dirty="0" smtClean="0"/>
              <a:t> order is a MUST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7FAEC-A5AB-41CD-9C6E-A4031713A38D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31774"/>
            <a:r>
              <a:rPr lang="en-US" dirty="0" smtClean="0"/>
              <a:t>If you line up all of your values from lowest to highest, then find the number that has the highest frequency, that is the Mode.</a:t>
            </a:r>
          </a:p>
          <a:p>
            <a:pPr defTabSz="931774"/>
            <a:endParaRPr lang="en-US" dirty="0" smtClean="0"/>
          </a:p>
          <a:p>
            <a:pPr defTabSz="931774"/>
            <a:r>
              <a:rPr lang="en-US" dirty="0" smtClean="0"/>
              <a:t>The Mode is the only measure of central tendency that can be used for categorical data</a:t>
            </a:r>
          </a:p>
          <a:p>
            <a:pPr defTabSz="931774"/>
            <a:endParaRPr lang="en-US" dirty="0" smtClean="0"/>
          </a:p>
          <a:p>
            <a:pPr lvl="1">
              <a:buFont typeface="Arial" pitchFamily="34" charset="0"/>
              <a:buChar char="–"/>
              <a:defRPr/>
            </a:pPr>
            <a:r>
              <a:rPr lang="en-US" dirty="0" smtClean="0"/>
              <a:t>Calculated to find the typical observation</a:t>
            </a:r>
          </a:p>
          <a:p>
            <a:pPr lvl="1">
              <a:buFont typeface="Arial" pitchFamily="34" charset="0"/>
              <a:buChar char="–"/>
              <a:defRPr/>
            </a:pPr>
            <a:r>
              <a:rPr lang="en-US" dirty="0" smtClean="0"/>
              <a:t>Easiest average to compute</a:t>
            </a:r>
          </a:p>
          <a:p>
            <a:pPr lvl="1">
              <a:buFont typeface="Arial" pitchFamily="34" charset="0"/>
              <a:buChar char="–"/>
              <a:defRPr/>
            </a:pPr>
            <a:r>
              <a:rPr lang="en-US" dirty="0" smtClean="0"/>
              <a:t>Can be used for nominal data</a:t>
            </a:r>
          </a:p>
          <a:p>
            <a:pPr lvl="1">
              <a:buFont typeface="Arial" pitchFamily="34" charset="0"/>
              <a:buChar char="–"/>
              <a:defRPr/>
            </a:pPr>
            <a:r>
              <a:rPr lang="en-US" dirty="0" smtClean="0"/>
              <a:t>Mode is not always unique</a:t>
            </a:r>
          </a:p>
          <a:p>
            <a:pPr defTabSz="931774"/>
            <a:endParaRPr lang="en-US" dirty="0" smtClean="0"/>
          </a:p>
          <a:p>
            <a:pPr defTabSz="931774"/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7FAEC-A5AB-41CD-9C6E-A4031713A38D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Rank</a:t>
            </a:r>
            <a:r>
              <a:rPr lang="en-US" baseline="0" dirty="0" smtClean="0"/>
              <a:t> order the values 1</a:t>
            </a:r>
            <a:r>
              <a:rPr lang="en-US" baseline="30000" dirty="0" smtClean="0"/>
              <a:t>st</a:t>
            </a:r>
            <a:r>
              <a:rPr lang="en-US" baseline="0" dirty="0" smtClean="0"/>
              <a:t>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This set of values has no mode as is seen</a:t>
            </a:r>
            <a:r>
              <a:rPr lang="en-US" baseline="0" dirty="0" smtClean="0"/>
              <a:t> in this dot plot.  Each value has a frequency of 1.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7FAEC-A5AB-41CD-9C6E-A4031713A38D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Rank</a:t>
            </a:r>
            <a:r>
              <a:rPr lang="en-US" baseline="0" dirty="0" smtClean="0"/>
              <a:t> order the values 1</a:t>
            </a:r>
            <a:r>
              <a:rPr lang="en-US" baseline="30000" dirty="0" smtClean="0"/>
              <a:t>st</a:t>
            </a:r>
            <a:r>
              <a:rPr lang="en-US" baseline="0" dirty="0" smtClean="0"/>
              <a:t>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This set of values has one mode as is seen</a:t>
            </a:r>
            <a:r>
              <a:rPr lang="en-US" baseline="0" dirty="0" smtClean="0"/>
              <a:t> in this dot plot.  This data is </a:t>
            </a:r>
            <a:r>
              <a:rPr lang="en-US" baseline="0" dirty="0" err="1" smtClean="0"/>
              <a:t>unimodal</a:t>
            </a:r>
            <a:r>
              <a:rPr lang="en-US" baseline="0" dirty="0" smtClean="0"/>
              <a:t> as it has one value, 3, that occurs more frequently than the others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7FAEC-A5AB-41CD-9C6E-A4031713A38D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Rank</a:t>
            </a:r>
            <a:r>
              <a:rPr lang="en-US" baseline="0" dirty="0" smtClean="0"/>
              <a:t> order the values 1</a:t>
            </a:r>
            <a:r>
              <a:rPr lang="en-US" baseline="30000" dirty="0" smtClean="0"/>
              <a:t>st</a:t>
            </a:r>
            <a:r>
              <a:rPr lang="en-US" baseline="0" dirty="0" smtClean="0"/>
              <a:t>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This set of values has one mode as is seen</a:t>
            </a:r>
            <a:r>
              <a:rPr lang="en-US" baseline="0" dirty="0" smtClean="0"/>
              <a:t> in this dot plot.  This data is bimodal as it has two values, 3 and 6, that occurs more frequently than the others.</a:t>
            </a:r>
          </a:p>
          <a:p>
            <a:endParaRPr lang="en-US" baseline="0" dirty="0" smtClean="0"/>
          </a:p>
          <a:p>
            <a:r>
              <a:rPr lang="en-US" baseline="0" dirty="0" smtClean="0"/>
              <a:t>Large data sets can have multiple, multiple modes….3, 4, 5, 6 modes are not uncommon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7FAEC-A5AB-41CD-9C6E-A4031713A38D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1">
              <a:buFont typeface="Arial" pitchFamily="34" charset="0"/>
              <a:buChar char="–"/>
              <a:defRPr/>
            </a:pPr>
            <a:r>
              <a:rPr lang="en-US" dirty="0" smtClean="0"/>
              <a:t>Midrange is easy to compute</a:t>
            </a:r>
          </a:p>
          <a:p>
            <a:pPr lvl="1">
              <a:buFont typeface="Arial" pitchFamily="34" charset="0"/>
              <a:buChar char="–"/>
              <a:defRPr/>
            </a:pPr>
            <a:r>
              <a:rPr lang="en-US" dirty="0" smtClean="0"/>
              <a:t>Provides the midpoint of the range</a:t>
            </a:r>
          </a:p>
          <a:p>
            <a:pPr lvl="1">
              <a:buFont typeface="Arial" pitchFamily="34" charset="0"/>
              <a:buChar char="–"/>
              <a:defRPr/>
            </a:pPr>
            <a:r>
              <a:rPr lang="en-US" dirty="0" smtClean="0"/>
              <a:t>Affected by outliers that are extremely high or low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7FAEC-A5AB-41CD-9C6E-A4031713A38D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Rank</a:t>
            </a:r>
            <a:r>
              <a:rPr lang="en-US" baseline="0" dirty="0" smtClean="0"/>
              <a:t> order is a MUST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7FAEC-A5AB-41CD-9C6E-A4031713A38D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B119D-DA45-470F-9532-2BC9A4A339A6}" type="datetimeFigureOut">
              <a:rPr lang="en-US" smtClean="0"/>
              <a:pPr/>
              <a:t>9/20/2011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17FD9-C135-4731-9389-D33E5D611C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B119D-DA45-470F-9532-2BC9A4A339A6}" type="datetimeFigureOut">
              <a:rPr lang="en-US" smtClean="0"/>
              <a:pPr/>
              <a:t>9/20/2011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17FD9-C135-4731-9389-D33E5D611C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B119D-DA45-470F-9532-2BC9A4A339A6}" type="datetimeFigureOut">
              <a:rPr lang="en-US" smtClean="0"/>
              <a:pPr/>
              <a:t>9/20/2011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17FD9-C135-4731-9389-D33E5D611C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B119D-DA45-470F-9532-2BC9A4A339A6}" type="datetimeFigureOut">
              <a:rPr lang="en-US" smtClean="0"/>
              <a:pPr/>
              <a:t>9/20/2011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17FD9-C135-4731-9389-D33E5D611C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B119D-DA45-470F-9532-2BC9A4A339A6}" type="datetimeFigureOut">
              <a:rPr lang="en-US" smtClean="0"/>
              <a:pPr/>
              <a:t>9/20/2011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17FD9-C135-4731-9389-D33E5D611C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B119D-DA45-470F-9532-2BC9A4A339A6}" type="datetimeFigureOut">
              <a:rPr lang="en-US" smtClean="0"/>
              <a:pPr/>
              <a:t>9/20/2011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17FD9-C135-4731-9389-D33E5D611C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B119D-DA45-470F-9532-2BC9A4A339A6}" type="datetimeFigureOut">
              <a:rPr lang="en-US" smtClean="0"/>
              <a:pPr/>
              <a:t>9/20/2011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17FD9-C135-4731-9389-D33E5D611C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B119D-DA45-470F-9532-2BC9A4A339A6}" type="datetimeFigureOut">
              <a:rPr lang="en-US" smtClean="0"/>
              <a:pPr/>
              <a:t>9/20/2011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17FD9-C135-4731-9389-D33E5D611C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B119D-DA45-470F-9532-2BC9A4A339A6}" type="datetimeFigureOut">
              <a:rPr lang="en-US" smtClean="0"/>
              <a:pPr/>
              <a:t>9/20/2011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17FD9-C135-4731-9389-D33E5D611C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B119D-DA45-470F-9532-2BC9A4A339A6}" type="datetimeFigureOut">
              <a:rPr lang="en-US" smtClean="0"/>
              <a:pPr/>
              <a:t>9/20/2011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17FD9-C135-4731-9389-D33E5D611C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B119D-DA45-470F-9532-2BC9A4A339A6}" type="datetimeFigureOut">
              <a:rPr lang="en-US" smtClean="0"/>
              <a:pPr/>
              <a:t>9/20/2011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17FD9-C135-4731-9389-D33E5D611C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B119D-DA45-470F-9532-2BC9A4A339A6}" type="datetimeFigureOut">
              <a:rPr lang="en-US" smtClean="0"/>
              <a:pPr/>
              <a:t>9/20/2011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317FD9-C135-4731-9389-D33E5D611C9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38200"/>
            <a:ext cx="7772400" cy="1470025"/>
          </a:xfrm>
        </p:spPr>
        <p:txBody>
          <a:bodyPr/>
          <a:lstStyle/>
          <a:p>
            <a:r>
              <a:rPr lang="en-US" dirty="0" smtClean="0"/>
              <a:t>Numerical Measures of Central Tendency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762000"/>
          </a:xfrm>
        </p:spPr>
        <p:txBody>
          <a:bodyPr/>
          <a:lstStyle/>
          <a:p>
            <a:r>
              <a:rPr lang="en-US" sz="2800" b="1" dirty="0" smtClean="0"/>
              <a:t>Mode</a:t>
            </a:r>
            <a:endParaRPr lang="en-US" dirty="0" smtClean="0"/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990600" y="1371600"/>
            <a:ext cx="73152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smtClean="0"/>
              <a:t>3  5  1  4  2  9  6  10</a:t>
            </a:r>
          </a:p>
          <a:p>
            <a:pPr>
              <a:spcBef>
                <a:spcPct val="50000"/>
              </a:spcBef>
            </a:pPr>
            <a:r>
              <a:rPr lang="en-US" sz="2400" dirty="0" smtClean="0"/>
              <a:t>Rank Ordered:   1  2  3  4   5   6   9   10 </a:t>
            </a:r>
            <a:endParaRPr lang="en-US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38200" y="2731168"/>
            <a:ext cx="7086600" cy="2983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762000"/>
          </a:xfrm>
        </p:spPr>
        <p:txBody>
          <a:bodyPr/>
          <a:lstStyle/>
          <a:p>
            <a:r>
              <a:rPr lang="en-US" sz="2800" b="1" dirty="0" smtClean="0"/>
              <a:t>Mode</a:t>
            </a:r>
            <a:endParaRPr lang="en-US" dirty="0" smtClean="0"/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990600" y="1371600"/>
            <a:ext cx="73152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smtClean="0"/>
              <a:t>3  5  1  4  2  9  6  10  5  3  4  3  9  3  6  1</a:t>
            </a:r>
          </a:p>
          <a:p>
            <a:pPr>
              <a:spcBef>
                <a:spcPct val="50000"/>
              </a:spcBef>
            </a:pPr>
            <a:r>
              <a:rPr lang="en-US" sz="2400" dirty="0" smtClean="0"/>
              <a:t>Rank Ordered:  1 1 2 3 3 3 3 4 4 5 5 6 6 9 9 10</a:t>
            </a:r>
            <a:endParaRPr lang="en-US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60496" y="2338388"/>
            <a:ext cx="6835704" cy="3648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Oval 5"/>
          <p:cNvSpPr/>
          <p:nvPr/>
        </p:nvSpPr>
        <p:spPr>
          <a:xfrm>
            <a:off x="5943600" y="4038600"/>
            <a:ext cx="76200" cy="762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762000"/>
          </a:xfrm>
        </p:spPr>
        <p:txBody>
          <a:bodyPr/>
          <a:lstStyle/>
          <a:p>
            <a:r>
              <a:rPr lang="en-US" sz="2800" b="1" dirty="0" smtClean="0"/>
              <a:t>Mode</a:t>
            </a:r>
            <a:endParaRPr lang="en-US" dirty="0" smtClean="0"/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990600" y="1371600"/>
            <a:ext cx="73152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</a:pPr>
            <a:r>
              <a:rPr lang="en-US" sz="2400" dirty="0" smtClean="0"/>
              <a:t>6  10  5  3  4  3  9  3  6  1  6</a:t>
            </a:r>
          </a:p>
          <a:p>
            <a:pPr marL="457200" indent="-457200">
              <a:spcBef>
                <a:spcPct val="50000"/>
              </a:spcBef>
            </a:pPr>
            <a:r>
              <a:rPr lang="en-US" sz="2400" dirty="0" smtClean="0"/>
              <a:t> Rank Ordered:  1  3  3  3  4  5  6  6  6  9  10</a:t>
            </a:r>
            <a:endParaRPr lang="en-US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19200" y="2590800"/>
            <a:ext cx="67056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Grouped Data</a:t>
            </a:r>
          </a:p>
        </p:txBody>
      </p:sp>
      <p:sp>
        <p:nvSpPr>
          <p:cNvPr id="35868" name="Tex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Instead of a mode, we have a modal class</a:t>
            </a:r>
          </a:p>
          <a:p>
            <a:endParaRPr lang="en-US" dirty="0" smtClean="0"/>
          </a:p>
          <a:p>
            <a:r>
              <a:rPr lang="en-US" dirty="0" smtClean="0"/>
              <a:t>Determine the class with the highest frequency</a:t>
            </a:r>
          </a:p>
          <a:p>
            <a:endParaRPr lang="en-US" dirty="0" smtClean="0">
              <a:solidFill>
                <a:schemeClr val="accent2"/>
              </a:solidFill>
            </a:endParaRPr>
          </a:p>
          <a:p>
            <a:r>
              <a:rPr lang="en-US" dirty="0" smtClean="0"/>
              <a:t>The modal class is 0 – 4 </a:t>
            </a:r>
          </a:p>
        </p:txBody>
      </p:sp>
      <p:graphicFrame>
        <p:nvGraphicFramePr>
          <p:cNvPr id="5" name="Content Placeholder 3"/>
          <p:cNvGraphicFramePr>
            <a:graphicFrameLocks/>
          </p:cNvGraphicFramePr>
          <p:nvPr/>
        </p:nvGraphicFramePr>
        <p:xfrm>
          <a:off x="457200" y="1600200"/>
          <a:ext cx="3200400" cy="3809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0200"/>
                <a:gridCol w="1600200"/>
              </a:tblGrid>
              <a:tr h="851170">
                <a:tc>
                  <a:txBody>
                    <a:bodyPr/>
                    <a:lstStyle/>
                    <a:p>
                      <a:r>
                        <a:rPr lang="en-US" dirty="0" smtClean="0"/>
                        <a:t>Class (lbs)</a:t>
                      </a:r>
                      <a:endParaRPr lang="en-US" dirty="0"/>
                    </a:p>
                  </a:txBody>
                  <a:tcPr marL="44873" marR="44873"/>
                </a:tc>
                <a:tc>
                  <a:txBody>
                    <a:bodyPr/>
                    <a:lstStyle/>
                    <a:p>
                      <a:r>
                        <a:rPr lang="en-US" i="1" dirty="0" smtClean="0"/>
                        <a:t>f</a:t>
                      </a:r>
                      <a:endParaRPr lang="en-US" dirty="0"/>
                    </a:p>
                  </a:txBody>
                  <a:tcPr marL="44873" marR="44873"/>
                </a:tc>
              </a:tr>
              <a:tr h="493138">
                <a:tc>
                  <a:txBody>
                    <a:bodyPr/>
                    <a:lstStyle/>
                    <a:p>
                      <a:r>
                        <a:rPr lang="en-US" dirty="0" smtClean="0"/>
                        <a:t>0 – 4 </a:t>
                      </a:r>
                    </a:p>
                  </a:txBody>
                  <a:tcPr marL="44873" marR="44873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 marL="44873" marR="44873"/>
                </a:tc>
              </a:tr>
              <a:tr h="493138">
                <a:tc>
                  <a:txBody>
                    <a:bodyPr/>
                    <a:lstStyle/>
                    <a:p>
                      <a:r>
                        <a:rPr lang="en-US" dirty="0" smtClean="0"/>
                        <a:t>5 – 9 </a:t>
                      </a:r>
                      <a:endParaRPr lang="en-US" dirty="0"/>
                    </a:p>
                  </a:txBody>
                  <a:tcPr marL="44873" marR="44873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 marL="44873" marR="44873"/>
                </a:tc>
              </a:tr>
              <a:tr h="493138">
                <a:tc>
                  <a:txBody>
                    <a:bodyPr/>
                    <a:lstStyle/>
                    <a:p>
                      <a:r>
                        <a:rPr lang="en-US" dirty="0" smtClean="0"/>
                        <a:t>10 – 14 </a:t>
                      </a:r>
                      <a:endParaRPr lang="en-US" dirty="0"/>
                    </a:p>
                  </a:txBody>
                  <a:tcPr marL="44873" marR="44873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marL="44873" marR="44873"/>
                </a:tc>
              </a:tr>
              <a:tr h="493138">
                <a:tc>
                  <a:txBody>
                    <a:bodyPr/>
                    <a:lstStyle/>
                    <a:p>
                      <a:r>
                        <a:rPr lang="en-US" dirty="0" smtClean="0"/>
                        <a:t>15 – 19 </a:t>
                      </a:r>
                      <a:endParaRPr lang="en-US" dirty="0"/>
                    </a:p>
                  </a:txBody>
                  <a:tcPr marL="44873" marR="44873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marL="44873" marR="44873"/>
                </a:tc>
              </a:tr>
              <a:tr h="493138">
                <a:tc>
                  <a:txBody>
                    <a:bodyPr/>
                    <a:lstStyle/>
                    <a:p>
                      <a:r>
                        <a:rPr lang="en-US" dirty="0" smtClean="0"/>
                        <a:t>20 – 24 </a:t>
                      </a:r>
                      <a:endParaRPr lang="en-US" dirty="0"/>
                    </a:p>
                  </a:txBody>
                  <a:tcPr marL="44873" marR="44873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marL="44873" marR="44873"/>
                </a:tc>
              </a:tr>
              <a:tr h="493138">
                <a:tc gridSpan="2">
                  <a:txBody>
                    <a:bodyPr/>
                    <a:lstStyle/>
                    <a:p>
                      <a:r>
                        <a:rPr lang="en-US" dirty="0" smtClean="0"/>
                        <a:t>Total                       8</a:t>
                      </a:r>
                      <a:endParaRPr lang="en-US" dirty="0"/>
                    </a:p>
                  </a:txBody>
                  <a:tcPr marL="44873" marR="44873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44873" marR="44873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6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Midrange</a:t>
            </a:r>
          </a:p>
        </p:txBody>
      </p:sp>
      <p:sp>
        <p:nvSpPr>
          <p:cNvPr id="1229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midrange, MR, is a more rough estimate of the middle of the data set</a:t>
            </a:r>
          </a:p>
          <a:p>
            <a:r>
              <a:rPr lang="en-US" dirty="0" smtClean="0"/>
              <a:t>Found by taking the average of the highest and the lowest values</a:t>
            </a:r>
          </a:p>
          <a:p>
            <a:r>
              <a:rPr lang="en-US" dirty="0" smtClean="0"/>
              <a:t>Affected by outliers</a:t>
            </a:r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1524000" y="4572000"/>
          <a:ext cx="6230938" cy="1143000"/>
        </p:xfrm>
        <a:graphic>
          <a:graphicData uri="http://schemas.openxmlformats.org/presentationml/2006/ole">
            <p:oleObj spid="_x0000_s1026" name="Equation" r:id="rId4" imgW="2145369" imgH="393529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Midrange Examples</a:t>
            </a:r>
          </a:p>
        </p:txBody>
      </p:sp>
      <p:sp>
        <p:nvSpPr>
          <p:cNvPr id="717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Data set is: </a:t>
            </a:r>
            <a:r>
              <a:rPr lang="en-US" i="1" dirty="0" smtClean="0"/>
              <a:t>3, 5, 7, 7, 8</a:t>
            </a:r>
            <a:endParaRPr lang="en-US" dirty="0" smtClean="0"/>
          </a:p>
          <a:p>
            <a:pPr lvl="1"/>
            <a:r>
              <a:rPr lang="en-US" dirty="0" smtClean="0"/>
              <a:t>Midrange value is (8 + 3)/2  = 5.5</a:t>
            </a:r>
          </a:p>
          <a:p>
            <a:pPr lvl="2"/>
            <a:r>
              <a:rPr lang="en-US" sz="2800" dirty="0" smtClean="0"/>
              <a:t>MR = 5.5</a:t>
            </a:r>
          </a:p>
          <a:p>
            <a:r>
              <a:rPr lang="en-US" dirty="0" smtClean="0"/>
              <a:t>Data set is: </a:t>
            </a:r>
            <a:r>
              <a:rPr lang="en-US" i="1" dirty="0" smtClean="0"/>
              <a:t>3, 5, 7, 7, 8, 10, 12, 14</a:t>
            </a:r>
            <a:endParaRPr lang="en-US" dirty="0" smtClean="0"/>
          </a:p>
          <a:p>
            <a:pPr lvl="1"/>
            <a:r>
              <a:rPr lang="en-US" dirty="0" smtClean="0"/>
              <a:t>Midrange value is (14 + 3)/2  = 8.5</a:t>
            </a:r>
          </a:p>
          <a:p>
            <a:pPr lvl="2"/>
            <a:r>
              <a:rPr lang="en-US" sz="2800" dirty="0" smtClean="0"/>
              <a:t>MR = 8.5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762000"/>
          </a:xfrm>
        </p:spPr>
        <p:txBody>
          <a:bodyPr/>
          <a:lstStyle/>
          <a:p>
            <a:r>
              <a:rPr lang="en-US" sz="2800" b="1" dirty="0" smtClean="0"/>
              <a:t>Distribution</a:t>
            </a:r>
            <a:endParaRPr lang="en-US" dirty="0" smtClean="0"/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990600" y="1219200"/>
            <a:ext cx="73152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When the mean, median, and mode are all at the same point, the center of the distribution, the data is considered to </a:t>
            </a:r>
            <a:r>
              <a:rPr lang="en-US" sz="2400" dirty="0" smtClean="0"/>
              <a:t>be symmetrically or  </a:t>
            </a:r>
            <a:r>
              <a:rPr lang="en-US" sz="2400" b="1" u="sng" dirty="0"/>
              <a:t>normally distributed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pic>
        <p:nvPicPr>
          <p:cNvPr id="9" name="Picture 8" descr="Skew_0002.jpg"/>
          <p:cNvPicPr>
            <a:picLocks noChangeAspect="1"/>
          </p:cNvPicPr>
          <p:nvPr/>
        </p:nvPicPr>
        <p:blipFill>
          <a:blip r:embed="rId2" cstate="email"/>
          <a:srcRect l="26535" t="8889" r="20669" b="56667"/>
          <a:stretch>
            <a:fillRect/>
          </a:stretch>
        </p:blipFill>
        <p:spPr>
          <a:xfrm>
            <a:off x="1752600" y="2364317"/>
            <a:ext cx="5715000" cy="42650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990600" y="1371600"/>
            <a:ext cx="7315200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600" dirty="0"/>
              <a:t>When data is </a:t>
            </a:r>
            <a:r>
              <a:rPr lang="en-US" sz="2600" b="1" dirty="0"/>
              <a:t>skewed</a:t>
            </a:r>
            <a:r>
              <a:rPr lang="en-US" sz="2600" dirty="0"/>
              <a:t>, values have “bunched” up at one end or the other.</a:t>
            </a:r>
          </a:p>
          <a:p>
            <a:pPr>
              <a:spcBef>
                <a:spcPct val="50000"/>
              </a:spcBef>
            </a:pPr>
            <a:r>
              <a:rPr lang="en-US" sz="2600" dirty="0"/>
              <a:t>	With skewed data, the mean, median, and </a:t>
            </a:r>
            <a:r>
              <a:rPr lang="en-US" sz="2600" dirty="0" smtClean="0"/>
              <a:t>	mode </a:t>
            </a:r>
            <a:r>
              <a:rPr lang="en-US" sz="2600" dirty="0"/>
              <a:t>	are usually all different </a:t>
            </a:r>
            <a:r>
              <a:rPr lang="en-US" sz="2600" dirty="0" smtClean="0"/>
              <a:t>values (spread 	apart).</a:t>
            </a:r>
            <a:endParaRPr lang="en-US" sz="2600" dirty="0"/>
          </a:p>
          <a:p>
            <a:pPr>
              <a:spcBef>
                <a:spcPct val="50000"/>
              </a:spcBef>
            </a:pPr>
            <a:r>
              <a:rPr lang="en-US" sz="2600" dirty="0"/>
              <a:t>	The distribution of the data can be </a:t>
            </a:r>
            <a:r>
              <a:rPr lang="en-US" sz="2600" u="sng" dirty="0"/>
              <a:t>positively</a:t>
            </a:r>
            <a:r>
              <a:rPr lang="en-US" sz="2600" dirty="0"/>
              <a:t> </a:t>
            </a:r>
            <a:r>
              <a:rPr lang="en-US" sz="2600" dirty="0" smtClean="0"/>
              <a:t>	or </a:t>
            </a:r>
            <a:r>
              <a:rPr lang="en-US" sz="2600" u="sng" dirty="0" smtClean="0"/>
              <a:t>negatively</a:t>
            </a:r>
            <a:r>
              <a:rPr lang="en-US" sz="2600" dirty="0" smtClean="0"/>
              <a:t> </a:t>
            </a:r>
            <a:r>
              <a:rPr lang="en-US" sz="2600" dirty="0"/>
              <a:t>skewed.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85800" y="228600"/>
            <a:ext cx="7772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Distribution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990600" y="914400"/>
            <a:ext cx="73152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/>
              <a:t>Positively skewed distribution                                      		</a:t>
            </a:r>
            <a:r>
              <a:rPr lang="en-US" sz="2400" dirty="0"/>
              <a:t>(Mode &lt; Median &lt; Mean)</a:t>
            </a:r>
          </a:p>
          <a:p>
            <a:r>
              <a:rPr lang="en-US" sz="2400" dirty="0"/>
              <a:t>A distribution in which the majority of the data values fall to the left of (below) the mean.  The tail of the data trails to the upper end of the values</a:t>
            </a:r>
          </a:p>
          <a:p>
            <a:r>
              <a:rPr lang="en-US" sz="2400" dirty="0"/>
              <a:t>				</a:t>
            </a:r>
          </a:p>
        </p:txBody>
      </p:sp>
      <p:pic>
        <p:nvPicPr>
          <p:cNvPr id="13" name="Picture 12" descr="Skew_0001.jpg"/>
          <p:cNvPicPr>
            <a:picLocks noChangeAspect="1"/>
          </p:cNvPicPr>
          <p:nvPr/>
        </p:nvPicPr>
        <p:blipFill>
          <a:blip r:embed="rId3" cstate="email"/>
          <a:srcRect l="35041" t="7778" r="17363" b="61111"/>
          <a:stretch>
            <a:fillRect/>
          </a:stretch>
        </p:blipFill>
        <p:spPr>
          <a:xfrm>
            <a:off x="1600200" y="3048000"/>
            <a:ext cx="5867400" cy="3276600"/>
          </a:xfrm>
          <a:prstGeom prst="rect">
            <a:avLst/>
          </a:prstGeom>
        </p:spPr>
      </p:pic>
      <p:sp>
        <p:nvSpPr>
          <p:cNvPr id="15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762000"/>
          </a:xfrm>
        </p:spPr>
        <p:txBody>
          <a:bodyPr/>
          <a:lstStyle/>
          <a:p>
            <a:r>
              <a:rPr lang="en-US" sz="2800" b="1" dirty="0" smtClean="0"/>
              <a:t>Distribution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838200" y="914400"/>
            <a:ext cx="73152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/>
              <a:t>Negatively skewed distribution                                      		</a:t>
            </a:r>
            <a:r>
              <a:rPr lang="en-US" sz="2400" dirty="0"/>
              <a:t>(Mean &lt; Median &lt; Mode)</a:t>
            </a:r>
          </a:p>
          <a:p>
            <a:r>
              <a:rPr lang="en-US" sz="2400" dirty="0"/>
              <a:t>A distribution in which the majority of the data values fall to the right of (above) the mean.  The tail of the data trails to the lower values of the data</a:t>
            </a:r>
          </a:p>
          <a:p>
            <a:r>
              <a:rPr lang="en-US" sz="2400" dirty="0"/>
              <a:t>				</a:t>
            </a:r>
          </a:p>
        </p:txBody>
      </p:sp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685800"/>
          </a:xfrm>
        </p:spPr>
        <p:txBody>
          <a:bodyPr/>
          <a:lstStyle/>
          <a:p>
            <a:r>
              <a:rPr lang="en-US" sz="2800" b="1" dirty="0" smtClean="0"/>
              <a:t>Distribution</a:t>
            </a:r>
            <a:endParaRPr lang="en-US" dirty="0" smtClean="0"/>
          </a:p>
        </p:txBody>
      </p:sp>
      <p:pic>
        <p:nvPicPr>
          <p:cNvPr id="15" name="Picture 14" descr="Skew_0001.jpg"/>
          <p:cNvPicPr>
            <a:picLocks noChangeAspect="1"/>
          </p:cNvPicPr>
          <p:nvPr/>
        </p:nvPicPr>
        <p:blipFill>
          <a:blip r:embed="rId3" cstate="email"/>
          <a:srcRect l="33681" t="51111" r="16003" b="15556"/>
          <a:stretch>
            <a:fillRect/>
          </a:stretch>
        </p:blipFill>
        <p:spPr>
          <a:xfrm>
            <a:off x="1066800" y="2895600"/>
            <a:ext cx="6705600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762000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Central Tendency</a:t>
            </a:r>
            <a:endParaRPr lang="en-US" sz="32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838200" y="1371600"/>
            <a:ext cx="74676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Measures of central tendency are used to display the idea of centralness for a data set.</a:t>
            </a:r>
          </a:p>
          <a:p>
            <a:endParaRPr lang="en-US" sz="2800" dirty="0"/>
          </a:p>
          <a:p>
            <a:r>
              <a:rPr lang="en-US" sz="2800" dirty="0" smtClean="0"/>
              <a:t>Most common measures</a:t>
            </a:r>
            <a:br>
              <a:rPr lang="en-US" sz="2800" dirty="0" smtClean="0"/>
            </a:br>
            <a:r>
              <a:rPr lang="en-US" sz="2800" dirty="0" smtClean="0"/>
              <a:t>	Mean</a:t>
            </a:r>
          </a:p>
          <a:p>
            <a:r>
              <a:rPr lang="en-US" sz="2800" dirty="0" smtClean="0"/>
              <a:t>	Median</a:t>
            </a:r>
          </a:p>
          <a:p>
            <a:r>
              <a:rPr lang="en-US" sz="2800" dirty="0"/>
              <a:t>	</a:t>
            </a:r>
            <a:r>
              <a:rPr lang="en-US" sz="2800" dirty="0" smtClean="0"/>
              <a:t>Mode</a:t>
            </a:r>
          </a:p>
          <a:p>
            <a:r>
              <a:rPr lang="en-US" sz="2800" dirty="0" smtClean="0"/>
              <a:t>	Midpoint</a:t>
            </a:r>
          </a:p>
          <a:p>
            <a:r>
              <a:rPr lang="en-US" sz="2800" dirty="0" smtClean="0"/>
              <a:t>	Midrange</a:t>
            </a:r>
          </a:p>
          <a:p>
            <a:endParaRPr lang="en-US" sz="3600" dirty="0"/>
          </a:p>
        </p:txBody>
      </p:sp>
      <p:pic>
        <p:nvPicPr>
          <p:cNvPr id="4" name="Picture 3" descr="Central Tendency_0001.jpg"/>
          <p:cNvPicPr>
            <a:picLocks noChangeAspect="1"/>
          </p:cNvPicPr>
          <p:nvPr/>
        </p:nvPicPr>
        <p:blipFill>
          <a:blip r:embed="rId3" cstate="email"/>
          <a:srcRect l="41151" t="23333" r="24116" b="61111"/>
          <a:stretch>
            <a:fillRect/>
          </a:stretch>
        </p:blipFill>
        <p:spPr>
          <a:xfrm>
            <a:off x="3299209" y="3352800"/>
            <a:ext cx="4995705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762000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Median   MD</a:t>
            </a:r>
            <a:endParaRPr lang="en-US" sz="3200" dirty="0" smtClean="0"/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914400" y="4343400"/>
            <a:ext cx="73152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smtClean="0"/>
              <a:t>Median</a:t>
            </a:r>
            <a:r>
              <a:rPr lang="en-US" sz="2400" dirty="0" smtClean="0"/>
              <a:t> </a:t>
            </a:r>
            <a:r>
              <a:rPr lang="en-US" sz="2400" dirty="0"/>
              <a:t>is the middle value in a distribution when all values are </a:t>
            </a:r>
            <a:r>
              <a:rPr lang="en-US" sz="2400" dirty="0" smtClean="0"/>
              <a:t>rank ordered. </a:t>
            </a:r>
          </a:p>
          <a:p>
            <a:pPr>
              <a:spcBef>
                <a:spcPct val="50000"/>
              </a:spcBef>
            </a:pPr>
            <a:r>
              <a:rPr lang="en-US" sz="2400" dirty="0"/>
              <a:t>	</a:t>
            </a:r>
            <a:r>
              <a:rPr lang="en-US" sz="2400" dirty="0" smtClean="0"/>
              <a:t>It </a:t>
            </a:r>
            <a:r>
              <a:rPr lang="en-US" sz="2400" dirty="0"/>
              <a:t>is not influenced by extreme values. </a:t>
            </a:r>
            <a:endParaRPr lang="en-US" sz="2400" dirty="0" smtClean="0"/>
          </a:p>
          <a:p>
            <a:pPr>
              <a:spcBef>
                <a:spcPct val="50000"/>
              </a:spcBef>
            </a:pPr>
            <a:r>
              <a:rPr lang="en-US" sz="2400" dirty="0"/>
              <a:t>	</a:t>
            </a:r>
            <a:r>
              <a:rPr lang="en-US" sz="2400" dirty="0" smtClean="0"/>
              <a:t>It </a:t>
            </a:r>
            <a:r>
              <a:rPr lang="en-US" sz="2400" dirty="0"/>
              <a:t>simply divided the upper half of the distribution </a:t>
            </a:r>
            <a:r>
              <a:rPr lang="en-US" sz="2400" dirty="0" smtClean="0"/>
              <a:t>	from </a:t>
            </a:r>
            <a:r>
              <a:rPr lang="en-US" sz="2400" dirty="0"/>
              <a:t>the lower half. </a:t>
            </a:r>
          </a:p>
        </p:txBody>
      </p:sp>
      <p:pic>
        <p:nvPicPr>
          <p:cNvPr id="5" name="Picture 4" descr="Central Tendency_0003.jpg"/>
          <p:cNvPicPr>
            <a:picLocks noChangeAspect="1"/>
          </p:cNvPicPr>
          <p:nvPr/>
        </p:nvPicPr>
        <p:blipFill>
          <a:blip r:embed="rId3" cstate="email"/>
          <a:srcRect l="14050" t="4445" r="22678" b="73333"/>
          <a:stretch>
            <a:fillRect/>
          </a:stretch>
        </p:blipFill>
        <p:spPr>
          <a:xfrm>
            <a:off x="762000" y="1143000"/>
            <a:ext cx="7620000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Properties of Median</a:t>
            </a:r>
          </a:p>
        </p:txBody>
      </p:sp>
      <p:sp>
        <p:nvSpPr>
          <p:cNvPr id="409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Median is used to find the center of the data set</a:t>
            </a:r>
          </a:p>
          <a:p>
            <a:r>
              <a:rPr lang="en-US" dirty="0" smtClean="0"/>
              <a:t>Can use the median to determine if values fall in the upper or lower portion of the data set</a:t>
            </a:r>
          </a:p>
          <a:p>
            <a:r>
              <a:rPr lang="en-US" dirty="0" smtClean="0"/>
              <a:t>Median is not really affected by outliers that are extremely high or low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Median Rule of Thumb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 rtlCol="0">
            <a:normAutofit fontScale="850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Which value is the Median?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The rule of thumb for calculating the median is this: The median is observation (n+1)/2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Order the observations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Calculate (n+1)/2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Count the data values (x) until you find that observation</a:t>
            </a:r>
          </a:p>
          <a:p>
            <a:pPr lvl="2">
              <a:buFont typeface="Arial" pitchFamily="34" charset="0"/>
              <a:buChar char="–"/>
              <a:defRPr/>
            </a:pPr>
            <a:r>
              <a:rPr lang="en-US" dirty="0" smtClean="0"/>
              <a:t>If you get a .5, the median is the average of those two values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Ex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n = 8: Median value is (8+1)/2 = 4.5	</a:t>
            </a:r>
          </a:p>
          <a:p>
            <a:pPr lvl="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The Median is the average of the 4</a:t>
            </a:r>
            <a:r>
              <a:rPr lang="en-US" baseline="30000" dirty="0" smtClean="0"/>
              <a:t>th</a:t>
            </a:r>
            <a:r>
              <a:rPr lang="en-US" dirty="0" smtClean="0"/>
              <a:t> and 5</a:t>
            </a:r>
            <a:r>
              <a:rPr lang="en-US" baseline="30000" dirty="0" smtClean="0"/>
              <a:t>th</a:t>
            </a:r>
            <a:r>
              <a:rPr lang="en-US" dirty="0" smtClean="0"/>
              <a:t> observations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n = 7: Median value is (7+1)/2 = 4</a:t>
            </a:r>
          </a:p>
          <a:p>
            <a:pPr lvl="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The Median is the 4</a:t>
            </a:r>
            <a:r>
              <a:rPr lang="en-US" baseline="30000" dirty="0" smtClean="0"/>
              <a:t>th</a:t>
            </a:r>
            <a:r>
              <a:rPr lang="en-US" dirty="0" smtClean="0"/>
              <a:t> observation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Median Examples</a:t>
            </a:r>
          </a:p>
        </p:txBody>
      </p:sp>
      <p:sp>
        <p:nvSpPr>
          <p:cNvPr id="717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Data set is: </a:t>
            </a:r>
            <a:r>
              <a:rPr lang="en-US" i="1" dirty="0" smtClean="0"/>
              <a:t>3, 5, 7, 7, 8</a:t>
            </a:r>
            <a:endParaRPr lang="en-US" dirty="0" smtClean="0"/>
          </a:p>
          <a:p>
            <a:pPr lvl="1"/>
            <a:r>
              <a:rPr lang="en-US" dirty="0" smtClean="0"/>
              <a:t>n = 5</a:t>
            </a:r>
          </a:p>
          <a:p>
            <a:pPr lvl="1"/>
            <a:r>
              <a:rPr lang="en-US" dirty="0" smtClean="0"/>
              <a:t>Median value is 5+1/2  = 3</a:t>
            </a:r>
            <a:r>
              <a:rPr lang="en-US" baseline="30000" dirty="0" smtClean="0"/>
              <a:t>rd</a:t>
            </a:r>
            <a:r>
              <a:rPr lang="en-US" dirty="0" smtClean="0"/>
              <a:t> value</a:t>
            </a:r>
          </a:p>
          <a:p>
            <a:pPr lvl="2"/>
            <a:r>
              <a:rPr lang="en-US" sz="2800" dirty="0" smtClean="0"/>
              <a:t>MD = 7</a:t>
            </a:r>
          </a:p>
          <a:p>
            <a:r>
              <a:rPr lang="en-US" dirty="0" smtClean="0"/>
              <a:t>Data set is: </a:t>
            </a:r>
            <a:r>
              <a:rPr lang="en-US" i="1" dirty="0" smtClean="0"/>
              <a:t>3, 5, 7, 7, 8, 10, 12, 14</a:t>
            </a:r>
            <a:endParaRPr lang="en-US" dirty="0" smtClean="0"/>
          </a:p>
          <a:p>
            <a:pPr lvl="1"/>
            <a:r>
              <a:rPr lang="en-US" dirty="0" smtClean="0"/>
              <a:t>n = 8</a:t>
            </a:r>
          </a:p>
          <a:p>
            <a:pPr lvl="1"/>
            <a:r>
              <a:rPr lang="en-US" dirty="0" smtClean="0"/>
              <a:t>Median value is 8+1/2  = 4.5</a:t>
            </a:r>
            <a:r>
              <a:rPr lang="en-US" baseline="30000" dirty="0" smtClean="0"/>
              <a:t>th</a:t>
            </a:r>
            <a:r>
              <a:rPr lang="en-US" dirty="0" smtClean="0"/>
              <a:t> value</a:t>
            </a:r>
          </a:p>
          <a:p>
            <a:pPr lvl="2"/>
            <a:r>
              <a:rPr lang="en-US" sz="2800" dirty="0" smtClean="0"/>
              <a:t>7 + 8 = 15/2 = 7.5</a:t>
            </a:r>
          </a:p>
          <a:p>
            <a:pPr lvl="2"/>
            <a:r>
              <a:rPr lang="en-US" sz="2800" dirty="0" smtClean="0"/>
              <a:t>MD = 7.5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Median for Grouped Data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You will do the same calculations for the continuous data</a:t>
            </a:r>
          </a:p>
          <a:p>
            <a:pPr lvl="1"/>
            <a:r>
              <a:rPr lang="en-US" smtClean="0"/>
              <a:t>Calculate (n+1)/2</a:t>
            </a:r>
          </a:p>
          <a:p>
            <a:r>
              <a:rPr lang="en-US" smtClean="0"/>
              <a:t>However, the observations are already ordered for us – by the frequencies of the classes</a:t>
            </a:r>
          </a:p>
          <a:p>
            <a:pPr lvl="1"/>
            <a:r>
              <a:rPr lang="en-US" smtClean="0"/>
              <a:t>We find the observation number by looking at the frequency of the classes</a:t>
            </a:r>
          </a:p>
          <a:p>
            <a:pPr lvl="1"/>
            <a:endParaRPr lang="en-US" smtClean="0"/>
          </a:p>
          <a:p>
            <a:pPr lvl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Grouped Data Set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half" idx="1"/>
          </p:nvPr>
        </p:nvGraphicFramePr>
        <p:xfrm>
          <a:off x="457200" y="1600200"/>
          <a:ext cx="2019300" cy="2865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9650"/>
                <a:gridCol w="100965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Class (lbs)</a:t>
                      </a:r>
                      <a:endParaRPr lang="en-US" dirty="0"/>
                    </a:p>
                  </a:txBody>
                  <a:tcPr marL="44873" marR="44873"/>
                </a:tc>
                <a:tc>
                  <a:txBody>
                    <a:bodyPr/>
                    <a:lstStyle/>
                    <a:p>
                      <a:r>
                        <a:rPr lang="en-US" i="1" dirty="0" smtClean="0"/>
                        <a:t>f</a:t>
                      </a:r>
                      <a:endParaRPr lang="en-US" dirty="0"/>
                    </a:p>
                  </a:txBody>
                  <a:tcPr marL="44873" marR="44873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0 – 4 </a:t>
                      </a:r>
                    </a:p>
                  </a:txBody>
                  <a:tcPr marL="44873" marR="44873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 marL="44873" marR="44873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5 – 9 </a:t>
                      </a:r>
                      <a:endParaRPr lang="en-US" dirty="0"/>
                    </a:p>
                  </a:txBody>
                  <a:tcPr marL="44873" marR="44873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 marL="44873" marR="44873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10 – 14 </a:t>
                      </a:r>
                      <a:endParaRPr lang="en-US" dirty="0"/>
                    </a:p>
                  </a:txBody>
                  <a:tcPr marL="44873" marR="44873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marL="44873" marR="44873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15 – 19 </a:t>
                      </a:r>
                      <a:endParaRPr lang="en-US" dirty="0"/>
                    </a:p>
                  </a:txBody>
                  <a:tcPr marL="44873" marR="44873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marL="44873" marR="44873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20 – 24 </a:t>
                      </a:r>
                      <a:endParaRPr lang="en-US" dirty="0"/>
                    </a:p>
                  </a:txBody>
                  <a:tcPr marL="44873" marR="44873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marL="44873" marR="44873"/>
                </a:tc>
              </a:tr>
              <a:tr h="370840">
                <a:tc gridSpan="2">
                  <a:txBody>
                    <a:bodyPr/>
                    <a:lstStyle/>
                    <a:p>
                      <a:r>
                        <a:rPr lang="en-US" dirty="0" smtClean="0"/>
                        <a:t>Total           8</a:t>
                      </a:r>
                      <a:endParaRPr lang="en-US" dirty="0"/>
                    </a:p>
                  </a:txBody>
                  <a:tcPr marL="44873" marR="44873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44873" marR="44873"/>
                </a:tc>
              </a:tr>
            </a:tbl>
          </a:graphicData>
        </a:graphic>
      </p:graphicFrame>
      <p:sp>
        <p:nvSpPr>
          <p:cNvPr id="31772" name="Text Placeholder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648200" cy="5486400"/>
          </a:xfrm>
        </p:spPr>
        <p:txBody>
          <a:bodyPr>
            <a:normAutofit fontScale="77500" lnSpcReduction="20000"/>
          </a:bodyPr>
          <a:lstStyle/>
          <a:p>
            <a:pPr eaLnBrk="1" hangingPunct="1"/>
            <a:r>
              <a:rPr lang="en-US" sz="3800" dirty="0" smtClean="0"/>
              <a:t>To Calculate the median, we find (n+1)/2</a:t>
            </a:r>
          </a:p>
          <a:p>
            <a:pPr lvl="1" eaLnBrk="1" hangingPunct="1"/>
            <a:r>
              <a:rPr lang="en-US" sz="3800" dirty="0" smtClean="0"/>
              <a:t>n = 8</a:t>
            </a:r>
          </a:p>
          <a:p>
            <a:pPr lvl="1" eaLnBrk="1" hangingPunct="1"/>
            <a:r>
              <a:rPr lang="en-US" sz="3800" dirty="0" smtClean="0"/>
              <a:t>(8+1)/2 = 4.5</a:t>
            </a:r>
          </a:p>
          <a:p>
            <a:pPr eaLnBrk="1" hangingPunct="1"/>
            <a:r>
              <a:rPr lang="en-US" sz="3800" dirty="0" smtClean="0"/>
              <a:t>It is the average of the 4</a:t>
            </a:r>
            <a:r>
              <a:rPr lang="en-US" sz="3800" baseline="30000" dirty="0" smtClean="0"/>
              <a:t>th</a:t>
            </a:r>
            <a:r>
              <a:rPr lang="en-US" sz="3800" dirty="0" smtClean="0"/>
              <a:t> &amp;  5</a:t>
            </a:r>
            <a:r>
              <a:rPr lang="en-US" sz="3800" baseline="30000" dirty="0" smtClean="0"/>
              <a:t>th</a:t>
            </a:r>
            <a:r>
              <a:rPr lang="en-US" sz="3800" dirty="0" smtClean="0"/>
              <a:t> observations</a:t>
            </a:r>
          </a:p>
          <a:p>
            <a:pPr eaLnBrk="1" hangingPunct="1"/>
            <a:r>
              <a:rPr lang="en-US" sz="3800" dirty="0" smtClean="0"/>
              <a:t>Use Class Midpoints for observation values</a:t>
            </a:r>
          </a:p>
          <a:p>
            <a:pPr lvl="1"/>
            <a:r>
              <a:rPr lang="en-US" sz="3800" dirty="0" smtClean="0"/>
              <a:t>4</a:t>
            </a:r>
            <a:r>
              <a:rPr lang="en-US" sz="3800" baseline="30000" dirty="0" smtClean="0"/>
              <a:t>th</a:t>
            </a:r>
            <a:r>
              <a:rPr lang="en-US" sz="3800" dirty="0" smtClean="0"/>
              <a:t> values is 2</a:t>
            </a:r>
          </a:p>
          <a:p>
            <a:pPr lvl="1"/>
            <a:r>
              <a:rPr lang="en-US" sz="3800" dirty="0" smtClean="0"/>
              <a:t>5</a:t>
            </a:r>
            <a:r>
              <a:rPr lang="en-US" sz="3800" baseline="30000" dirty="0" smtClean="0"/>
              <a:t>th</a:t>
            </a:r>
            <a:r>
              <a:rPr lang="en-US" sz="3800" dirty="0" smtClean="0"/>
              <a:t> value is 7</a:t>
            </a:r>
          </a:p>
          <a:p>
            <a:pPr lvl="1"/>
            <a:r>
              <a:rPr lang="en-US" sz="3800" dirty="0" smtClean="0"/>
              <a:t>Average is (7+2)/2 = 4.5</a:t>
            </a:r>
          </a:p>
          <a:p>
            <a:pPr lvl="1"/>
            <a:r>
              <a:rPr lang="en-US" sz="3800" dirty="0" smtClean="0"/>
              <a:t>MD = 4.5</a:t>
            </a:r>
            <a:r>
              <a:rPr lang="en-US" dirty="0" smtClean="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5" name="Line Callout 1 4"/>
          <p:cNvSpPr/>
          <p:nvPr/>
        </p:nvSpPr>
        <p:spPr>
          <a:xfrm>
            <a:off x="2667000" y="2133600"/>
            <a:ext cx="914400" cy="304800"/>
          </a:xfrm>
          <a:prstGeom prst="borderCallout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000" dirty="0"/>
              <a:t>Observations 1, 2, 3, &amp; 4</a:t>
            </a:r>
          </a:p>
        </p:txBody>
      </p:sp>
      <p:sp>
        <p:nvSpPr>
          <p:cNvPr id="6" name="Line Callout 1 5"/>
          <p:cNvSpPr/>
          <p:nvPr/>
        </p:nvSpPr>
        <p:spPr>
          <a:xfrm>
            <a:off x="2667000" y="2514600"/>
            <a:ext cx="914400" cy="304800"/>
          </a:xfrm>
          <a:prstGeom prst="borderCallout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000" dirty="0"/>
              <a:t>Observations 5 &amp; 6</a:t>
            </a:r>
          </a:p>
        </p:txBody>
      </p:sp>
      <p:sp>
        <p:nvSpPr>
          <p:cNvPr id="7" name="Line Callout 1 6"/>
          <p:cNvSpPr/>
          <p:nvPr/>
        </p:nvSpPr>
        <p:spPr>
          <a:xfrm>
            <a:off x="2667000" y="2895600"/>
            <a:ext cx="914400" cy="304800"/>
          </a:xfrm>
          <a:prstGeom prst="borderCallout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000" dirty="0"/>
              <a:t>Observation 7</a:t>
            </a:r>
          </a:p>
        </p:txBody>
      </p:sp>
      <p:sp>
        <p:nvSpPr>
          <p:cNvPr id="8" name="Line Callout 1 7"/>
          <p:cNvSpPr/>
          <p:nvPr/>
        </p:nvSpPr>
        <p:spPr>
          <a:xfrm>
            <a:off x="2667000" y="3581400"/>
            <a:ext cx="914400" cy="304800"/>
          </a:xfrm>
          <a:prstGeom prst="borderCallout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000" dirty="0"/>
              <a:t>Observation 8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3657600" y="1447800"/>
          <a:ext cx="100965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965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i="1" dirty="0" err="1" smtClean="0"/>
                        <a:t>X</a:t>
                      </a:r>
                      <a:r>
                        <a:rPr lang="en-US" i="1" baseline="-25000" dirty="0" err="1" smtClean="0"/>
                        <a:t>m</a:t>
                      </a:r>
                      <a:endParaRPr lang="en-US" i="1" dirty="0"/>
                    </a:p>
                  </a:txBody>
                  <a:tcPr marL="44873" marR="44873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 marL="44873" marR="44873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 marL="44873" marR="44873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12</a:t>
                      </a:r>
                      <a:endParaRPr lang="en-US" dirty="0"/>
                    </a:p>
                  </a:txBody>
                  <a:tcPr marL="44873" marR="44873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17</a:t>
                      </a:r>
                      <a:endParaRPr lang="en-US" dirty="0"/>
                    </a:p>
                  </a:txBody>
                  <a:tcPr marL="44873" marR="44873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22</a:t>
                      </a:r>
                      <a:endParaRPr lang="en-US" dirty="0"/>
                    </a:p>
                  </a:txBody>
                  <a:tcPr marL="44873" marR="44873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72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762000"/>
          </a:xfrm>
        </p:spPr>
        <p:txBody>
          <a:bodyPr/>
          <a:lstStyle/>
          <a:p>
            <a:r>
              <a:rPr lang="en-US" sz="2800" b="1" dirty="0" smtClean="0"/>
              <a:t>Mode</a:t>
            </a:r>
            <a:endParaRPr lang="en-US" dirty="0" smtClean="0"/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304800" y="1219200"/>
            <a:ext cx="8229600" cy="5386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smtClean="0"/>
              <a:t>The </a:t>
            </a:r>
            <a:r>
              <a:rPr lang="en-US" sz="2800" b="1" dirty="0"/>
              <a:t>mode</a:t>
            </a:r>
            <a:r>
              <a:rPr lang="en-US" sz="2800" dirty="0"/>
              <a:t> is the most frequent observation. The distribution may have several modes or no modes</a:t>
            </a:r>
            <a:r>
              <a:rPr lang="en-US" sz="2800" dirty="0" smtClean="0"/>
              <a:t>.</a:t>
            </a:r>
          </a:p>
          <a:p>
            <a:pPr marL="280988" indent="-280988">
              <a:buFont typeface="Arial" pitchFamily="34" charset="0"/>
              <a:buChar char="•"/>
              <a:defRPr/>
            </a:pPr>
            <a:r>
              <a:rPr lang="en-US" sz="2800" dirty="0" smtClean="0"/>
              <a:t>Only measure of central tendency that can be used for categorical data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/>
              <a:t> Types of Modes</a:t>
            </a:r>
          </a:p>
          <a:p>
            <a:pPr marL="682625" lvl="1" indent="-225425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2800" dirty="0" smtClean="0"/>
              <a:t> </a:t>
            </a:r>
            <a:r>
              <a:rPr lang="en-US" sz="2800" dirty="0" err="1" smtClean="0"/>
              <a:t>Unimodal</a:t>
            </a:r>
            <a:r>
              <a:rPr lang="en-US" sz="2800" dirty="0" smtClean="0"/>
              <a:t> –one mode</a:t>
            </a:r>
          </a:p>
          <a:p>
            <a:pPr marL="682625" lvl="1" indent="-225425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2800" dirty="0" smtClean="0"/>
              <a:t> Bimodal –two modes </a:t>
            </a:r>
          </a:p>
          <a:p>
            <a:pPr marL="1139825" lvl="2" indent="-225425">
              <a:buFont typeface="Arial" pitchFamily="34" charset="0"/>
              <a:buChar char="–"/>
              <a:defRPr/>
            </a:pPr>
            <a:r>
              <a:rPr lang="en-US" sz="2800" dirty="0" smtClean="0"/>
              <a:t> two values that occur with identical highest frequency</a:t>
            </a:r>
          </a:p>
          <a:p>
            <a:pPr marL="682625" lvl="1" indent="-225425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2800" dirty="0" smtClean="0"/>
              <a:t> Multimodal –more than two modes</a:t>
            </a:r>
          </a:p>
          <a:p>
            <a:pPr marL="682625" lvl="1" indent="-225425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2800" dirty="0" smtClean="0"/>
              <a:t> No mode –every observation occurs only once</a:t>
            </a:r>
          </a:p>
          <a:p>
            <a:pPr>
              <a:spcBef>
                <a:spcPct val="50000"/>
              </a:spcBef>
            </a:pPr>
            <a:r>
              <a:rPr lang="en-US" sz="2400" dirty="0" smtClean="0"/>
              <a:t>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1173</Words>
  <Application>Microsoft Office PowerPoint</Application>
  <PresentationFormat>On-screen Show (4:3)</PresentationFormat>
  <Paragraphs>189</Paragraphs>
  <Slides>19</Slides>
  <Notes>11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1" baseType="lpstr">
      <vt:lpstr>Office Theme</vt:lpstr>
      <vt:lpstr>Equation</vt:lpstr>
      <vt:lpstr>Numerical Measures of Central Tendency</vt:lpstr>
      <vt:lpstr>Central Tendency</vt:lpstr>
      <vt:lpstr>Median   MD</vt:lpstr>
      <vt:lpstr>Properties of Median</vt:lpstr>
      <vt:lpstr>Median Rule of Thumb</vt:lpstr>
      <vt:lpstr>Median Examples</vt:lpstr>
      <vt:lpstr>Median for Grouped Data</vt:lpstr>
      <vt:lpstr>Grouped Data Set</vt:lpstr>
      <vt:lpstr>Mode</vt:lpstr>
      <vt:lpstr>Mode</vt:lpstr>
      <vt:lpstr>Mode</vt:lpstr>
      <vt:lpstr>Mode</vt:lpstr>
      <vt:lpstr>Grouped Data</vt:lpstr>
      <vt:lpstr>Midrange</vt:lpstr>
      <vt:lpstr>Midrange Examples</vt:lpstr>
      <vt:lpstr>Distribution</vt:lpstr>
      <vt:lpstr>Slide 17</vt:lpstr>
      <vt:lpstr>Distribution</vt:lpstr>
      <vt:lpstr>Distribution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Numerical Measures of Central Tendency</dc:title>
  <dc:creator>Surmans</dc:creator>
  <cp:lastModifiedBy>Stacy Hughey Surman</cp:lastModifiedBy>
  <cp:revision>16</cp:revision>
  <dcterms:created xsi:type="dcterms:W3CDTF">2009-07-14T01:25:05Z</dcterms:created>
  <dcterms:modified xsi:type="dcterms:W3CDTF">2011-09-20T20:56:51Z</dcterms:modified>
</cp:coreProperties>
</file>